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79" r:id="rId3"/>
    <p:sldId id="278" r:id="rId4"/>
    <p:sldId id="273" r:id="rId5"/>
    <p:sldId id="257" r:id="rId6"/>
    <p:sldId id="266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B56"/>
    <a:srgbClr val="F7CF1A"/>
    <a:srgbClr val="36A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/>
    <p:restoredTop sz="94694"/>
  </p:normalViewPr>
  <p:slideViewPr>
    <p:cSldViewPr snapToGrid="0">
      <p:cViewPr varScale="1">
        <p:scale>
          <a:sx n="121" d="100"/>
          <a:sy n="121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E2F61-4363-6D45-9002-75500FB1BDAB}" type="datetimeFigureOut">
              <a:rPr lang="en-US" smtClean="0"/>
              <a:t>9/16/25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EFDE6-A8C8-3C46-A2CC-B52DBAA99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66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EFDE6-A8C8-3C46-A2CC-B52DBAA99F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82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13708-E8CE-9778-691B-32F744ADE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CBAB5-2F02-65D2-25B9-FBCB56CB4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58EAA-314E-FA56-ABB8-3170015E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68FD-EE26-A141-BC32-000AA8E82D8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F5DB4-6507-B5A3-BC20-CFB64B028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A2894-0E91-B3EC-4AF5-8A43C747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CD2C-ECD0-394D-9C85-5CF04FD3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86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9181-6B09-6D4C-6342-D4C44445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A25BB-DCEB-52B1-6F20-94D003545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9A8B0-D4A0-A4EB-FFF1-EA6FEA3F4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68FD-EE26-A141-BC32-000AA8E82D8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5477D-E360-ADA3-E91F-41076D0D8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3605A-DB56-25F9-1DC2-0BE66FF5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CD2C-ECD0-394D-9C85-5CF04FD3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97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857FEB-1925-0082-2075-E1F0193C0A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8A21F-C737-F09C-D1A0-99AA3DD9F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115F1-BC8A-DB46-379A-9E9A5FF3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68FD-EE26-A141-BC32-000AA8E82D8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7BCCF-F1DE-42D2-CE6A-6E63AB8C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AB713-C25F-3544-D1D4-49F3A148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CD2C-ECD0-394D-9C85-5CF04FD3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2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FF15-D8B1-AF17-7A5A-584CABA1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6370C-D79C-42A9-D8CA-56A568E5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5F98A-FB00-AB7E-7427-D7299F762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68FD-EE26-A141-BC32-000AA8E82D8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E1667-1A10-6726-98FE-EA0BD880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FB349-90C3-DD26-A14A-E217C15F1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CD2C-ECD0-394D-9C85-5CF04FD3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99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4DB0-E291-AC88-967D-CCAEC9A4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A4FA8-8CA1-EEFF-F63D-1A559090D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77348-62AD-D0D3-4712-709EFF586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68FD-EE26-A141-BC32-000AA8E82D8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4C7E0-0C6B-20F8-58CE-2A506B9F2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751CD-BE4E-4A68-30FA-ACDA6AD7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CD2C-ECD0-394D-9C85-5CF04FD3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8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97A39-D461-404D-F951-8E006253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E594-DB8A-3BF5-ABA8-DDD05A38A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58AFA-4B15-2A37-AC7E-CF96C6140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C4FD9-B135-87E9-90FC-3A6E4C221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68FD-EE26-A141-BC32-000AA8E82D8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1ECC64-5B90-C177-6038-F78DDC763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62B63-7614-903B-0C6E-03DE6801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CD2C-ECD0-394D-9C85-5CF04FD3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8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15AA-FFFD-2FD4-E547-D99367946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7B3B5-F39A-0DB9-8932-E5893D67D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1539B-76F4-F924-BE8F-FFB89443F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723C22-8A33-2DE2-AA73-E9D666CC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EF5F33-3515-D7FF-8E88-4E419ADE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FAD6B-0C22-E8C1-A175-1DAA9F94C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68FD-EE26-A141-BC32-000AA8E82D8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B1B5B-6D74-9B7A-8D9F-42608865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8E0F0-8584-B157-63DE-7E2E885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CD2C-ECD0-394D-9C85-5CF04FD3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4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691E-BF6C-1D9E-610A-E7947F27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E401D5-AB61-58B5-86C8-EED330B8E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68FD-EE26-A141-BC32-000AA8E82D8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25C2F-C72B-C7FD-ADE1-4134F4390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73CA4-5235-D789-9AC2-18A29552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CD2C-ECD0-394D-9C85-5CF04FD3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400133-F607-C33C-A97D-2A3AD5A8A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68FD-EE26-A141-BC32-000AA8E82D8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9EB97-33D9-7F90-C346-2FCDE6A8F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84E6A-7DA8-6AD5-91FB-5A5EA1522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CD2C-ECD0-394D-9C85-5CF04FD3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67FE5-5382-A89E-BC99-C2AEFB390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E6405-9AFF-BC74-7307-3B2800268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5904EF-F2BE-1A44-665E-3BC2612E4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C44D6-7D95-3965-E0A0-CC53757FB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68FD-EE26-A141-BC32-000AA8E82D8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ED529-6814-EDC7-7F69-DEB7C014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A8340-DFB2-8580-AAD1-C7285784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CD2C-ECD0-394D-9C85-5CF04FD3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85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493F-0A3E-94D0-6D35-8811D6C14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E17C3D-8BB4-0FB7-B6ED-F9D774FEA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1F352-AB43-13E9-BC13-5768E8DBA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99100-91EE-8EAC-DE03-A095EA17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68FD-EE26-A141-BC32-000AA8E82D8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34151-693B-B918-7A00-E5949E3C9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4DC9E-0EF7-D919-0E16-3217C86B5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CD2C-ECD0-394D-9C85-5CF04FD3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41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F766BA-F031-1AAD-D989-2303593C2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4C607-085C-3632-04AF-0622365A3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F1C96-D708-5434-353E-92833D99D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0868FD-EE26-A141-BC32-000AA8E82D8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0DE29-7E80-CCBB-F923-F83A11381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9524F-0BAB-4E97-76F1-F8ECA6A05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A0CD2C-ECD0-394D-9C85-5CF04FD3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nahventures.com/" TargetMode="External"/><Relationship Id="rId5" Type="http://schemas.openxmlformats.org/officeDocument/2006/relationships/hyperlink" Target="https://github.com/dleopold" TargetMode="Externa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Relationship Id="rId14" Type="http://schemas.openxmlformats.org/officeDocument/2006/relationships/hyperlink" Target="https://github.com/Smithsonian/MitoPilo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mithsonian.github.io/MitoPilot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27F16CCF-2E83-0EBA-6F7B-856E9B389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25" b="21335"/>
          <a:stretch/>
        </p:blipFill>
        <p:spPr bwMode="auto">
          <a:xfrm>
            <a:off x="598016" y="0"/>
            <a:ext cx="107806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AFA3392-3573-E767-5132-84ECA2426832}"/>
              </a:ext>
            </a:extLst>
          </p:cNvPr>
          <p:cNvSpPr/>
          <p:nvPr/>
        </p:nvSpPr>
        <p:spPr>
          <a:xfrm>
            <a:off x="3914468" y="2772696"/>
            <a:ext cx="4363064" cy="19433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2973C-1590-81A4-0CC6-846A2C9F1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547"/>
            <a:ext cx="9144000" cy="2255363"/>
          </a:xfrm>
        </p:spPr>
        <p:txBody>
          <a:bodyPr/>
          <a:lstStyle/>
          <a:p>
            <a:r>
              <a:rPr lang="en-US" dirty="0" err="1"/>
              <a:t>MitoPilot</a:t>
            </a:r>
            <a:r>
              <a:rPr lang="en-US" dirty="0"/>
              <a:t> Overview</a:t>
            </a:r>
          </a:p>
        </p:txBody>
      </p:sp>
      <p:pic>
        <p:nvPicPr>
          <p:cNvPr id="9" name="Picture 8" descr="A blue and yellow hexagon with a dna strand&#10;&#10;AI-generated content may be incorrect.">
            <a:extLst>
              <a:ext uri="{FF2B5EF4-FFF2-40B4-BE49-F238E27FC236}">
                <a16:creationId xmlns:a16="http://schemas.microsoft.com/office/drawing/2014/main" id="{D3386C86-0DF2-DBF6-2D5E-ECA66AA89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470" y="2498613"/>
            <a:ext cx="3403060" cy="34776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8E7AFF-ABC7-B750-F191-759B9825CEBF}"/>
              </a:ext>
            </a:extLst>
          </p:cNvPr>
          <p:cNvSpPr txBox="1"/>
          <p:nvPr/>
        </p:nvSpPr>
        <p:spPr>
          <a:xfrm>
            <a:off x="3511296" y="5976301"/>
            <a:ext cx="5169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Dan </a:t>
            </a:r>
            <a:r>
              <a:rPr lang="en-US" sz="2400" dirty="0" err="1"/>
              <a:t>MacGuigan</a:t>
            </a:r>
            <a:endParaRPr lang="en-US" sz="2400" dirty="0"/>
          </a:p>
          <a:p>
            <a:pPr algn="ctr"/>
            <a:r>
              <a:rPr lang="en-US" sz="2400" dirty="0"/>
              <a:t>NOAA National Systematics Lab</a:t>
            </a:r>
          </a:p>
        </p:txBody>
      </p:sp>
      <p:pic>
        <p:nvPicPr>
          <p:cNvPr id="6" name="Picture 5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889DFB05-55AD-D80F-A528-BC3E31D875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565" t="7331" r="57175"/>
          <a:stretch>
            <a:fillRect/>
          </a:stretch>
        </p:blipFill>
        <p:spPr>
          <a:xfrm>
            <a:off x="7394187" y="5818492"/>
            <a:ext cx="547426" cy="615405"/>
          </a:xfrm>
          <a:prstGeom prst="rect">
            <a:avLst/>
          </a:prstGeom>
        </p:spPr>
      </p:pic>
      <p:pic>
        <p:nvPicPr>
          <p:cNvPr id="7" name="Picture 6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842DF645-9F78-4CC5-D034-067D4D440E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6217" t="12787" b="14851"/>
          <a:stretch>
            <a:fillRect/>
          </a:stretch>
        </p:blipFill>
        <p:spPr>
          <a:xfrm>
            <a:off x="7972130" y="5818492"/>
            <a:ext cx="986358" cy="56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14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29FCF-F8B0-1C9A-2BA6-4BC293B29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BFAE-8C0D-AF87-0934-13C61E923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-109728"/>
            <a:ext cx="9829800" cy="1205057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MitoPilot</a:t>
            </a:r>
            <a:r>
              <a:rPr lang="en-US" dirty="0"/>
              <a:t>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7DFB01-B106-99F2-4CF9-3B293DE59ACC}"/>
              </a:ext>
            </a:extLst>
          </p:cNvPr>
          <p:cNvSpPr txBox="1">
            <a:spLocks/>
          </p:cNvSpPr>
          <p:nvPr/>
        </p:nvSpPr>
        <p:spPr>
          <a:xfrm>
            <a:off x="1515717" y="3590799"/>
            <a:ext cx="10426266" cy="2874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Parallelization of mitogenome assembly and annotation</a:t>
            </a:r>
          </a:p>
          <a:p>
            <a:r>
              <a:rPr lang="en-US" sz="2400" dirty="0"/>
              <a:t>Curate and format annotation results to streamline GenBank submission</a:t>
            </a:r>
          </a:p>
          <a:p>
            <a:r>
              <a:rPr lang="en-US" sz="2400" dirty="0"/>
              <a:t>Simplify execution across multiple computing environments</a:t>
            </a:r>
          </a:p>
          <a:p>
            <a:r>
              <a:rPr lang="en-US" sz="2400" dirty="0"/>
              <a:t>Provide project management tools</a:t>
            </a:r>
          </a:p>
          <a:p>
            <a:r>
              <a:rPr lang="en-US" sz="2400" dirty="0"/>
              <a:t>Improve reproducibility of analyses</a:t>
            </a:r>
          </a:p>
          <a:p>
            <a:r>
              <a:rPr lang="en-US" sz="2400" dirty="0"/>
              <a:t>Single analysis platform for a broad range of taxa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4E96C4-F379-70EF-6B2F-C7748B28A510}"/>
              </a:ext>
            </a:extLst>
          </p:cNvPr>
          <p:cNvSpPr txBox="1">
            <a:spLocks/>
          </p:cNvSpPr>
          <p:nvPr/>
        </p:nvSpPr>
        <p:spPr>
          <a:xfrm>
            <a:off x="1523997" y="2725159"/>
            <a:ext cx="9829802" cy="1084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do we need </a:t>
            </a:r>
            <a:r>
              <a:rPr lang="en-US" dirty="0" err="1"/>
              <a:t>MitoPilot</a:t>
            </a:r>
            <a:r>
              <a:rPr lang="en-US" dirty="0"/>
              <a:t>?</a:t>
            </a:r>
          </a:p>
        </p:txBody>
      </p:sp>
      <p:pic>
        <p:nvPicPr>
          <p:cNvPr id="8" name="Picture 7" descr="A logo with a dna strand&#10;&#10;AI-generated content may be incorrect.">
            <a:extLst>
              <a:ext uri="{FF2B5EF4-FFF2-40B4-BE49-F238E27FC236}">
                <a16:creationId xmlns:a16="http://schemas.microsoft.com/office/drawing/2014/main" id="{AF8E2F6D-2569-9993-22D0-35A70EAE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11442" cy="1340201"/>
          </a:xfrm>
          <a:prstGeom prst="rect">
            <a:avLst/>
          </a:prstGeom>
        </p:spPr>
      </p:pic>
      <p:pic>
        <p:nvPicPr>
          <p:cNvPr id="6146" name="Picture 2" descr="Our Team - Jonah Ventures">
            <a:extLst>
              <a:ext uri="{FF2B5EF4-FFF2-40B4-BE49-F238E27FC236}">
                <a16:creationId xmlns:a16="http://schemas.microsoft.com/office/drawing/2014/main" id="{EA48704C-DFE3-D9D6-35D6-4884B577C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293" y="200911"/>
            <a:ext cx="1472969" cy="184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evin Leopold - Bioinformatician &amp; Data Scientist at Jonah Ventures | The  Org">
            <a:extLst>
              <a:ext uri="{FF2B5EF4-FFF2-40B4-BE49-F238E27FC236}">
                <a16:creationId xmlns:a16="http://schemas.microsoft.com/office/drawing/2014/main" id="{F6D62F15-9770-54B1-8974-269CB919A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6" b="20179"/>
          <a:stretch>
            <a:fillRect/>
          </a:stretch>
        </p:blipFill>
        <p:spPr bwMode="auto">
          <a:xfrm>
            <a:off x="10477293" y="2059204"/>
            <a:ext cx="1464690" cy="90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0C9649-D285-9BE1-0730-2C820E1E2643}"/>
              </a:ext>
            </a:extLst>
          </p:cNvPr>
          <p:cNvSpPr txBox="1">
            <a:spLocks/>
          </p:cNvSpPr>
          <p:nvPr/>
        </p:nvSpPr>
        <p:spPr>
          <a:xfrm>
            <a:off x="1523995" y="814480"/>
            <a:ext cx="8935237" cy="2044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-apple-system"/>
              </a:rPr>
              <a:t>A software package for mitogenome assembly and annotation from Illumina genome skimming data</a:t>
            </a:r>
          </a:p>
          <a:p>
            <a:r>
              <a:rPr lang="en-US" sz="2400" dirty="0">
                <a:latin typeface="-apple-system"/>
              </a:rPr>
              <a:t>Initial development by </a:t>
            </a:r>
            <a:r>
              <a:rPr lang="en-US" sz="2400" dirty="0">
                <a:latin typeface="-apple-system"/>
                <a:hlinkClick r:id="rId5"/>
              </a:rPr>
              <a:t>Devin Leopold</a:t>
            </a:r>
            <a:r>
              <a:rPr lang="en-US" sz="2400" dirty="0">
                <a:latin typeface="-apple-system"/>
              </a:rPr>
              <a:t> at </a:t>
            </a:r>
            <a:r>
              <a:rPr lang="en-US" sz="2400" dirty="0">
                <a:latin typeface="-apple-system"/>
                <a:hlinkClick r:id="rId6"/>
              </a:rPr>
              <a:t>Jonah Ventures</a:t>
            </a:r>
            <a:endParaRPr lang="en-US" sz="2400" dirty="0">
              <a:latin typeface="-apple-system"/>
            </a:endParaRPr>
          </a:p>
          <a:p>
            <a:r>
              <a:rPr lang="en-US" sz="2400" dirty="0">
                <a:latin typeface="-apple-system"/>
              </a:rPr>
              <a:t>Dan </a:t>
            </a:r>
            <a:r>
              <a:rPr lang="en-US" sz="2400" dirty="0" err="1">
                <a:latin typeface="-apple-system"/>
              </a:rPr>
              <a:t>MacGuigan</a:t>
            </a:r>
            <a:r>
              <a:rPr lang="en-US" sz="2400" dirty="0">
                <a:latin typeface="-apple-system"/>
              </a:rPr>
              <a:t> (NOAA National Systematics Lab) is leading further development and NMNH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97771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A2716-6DAC-5CA6-094A-470BA1483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5DE6276-229D-4DD2-B36B-AA9200BDA778}"/>
              </a:ext>
            </a:extLst>
          </p:cNvPr>
          <p:cNvSpPr/>
          <p:nvPr/>
        </p:nvSpPr>
        <p:spPr>
          <a:xfrm>
            <a:off x="2884505" y="1208335"/>
            <a:ext cx="7726591" cy="4851418"/>
          </a:xfrm>
          <a:prstGeom prst="roundRect">
            <a:avLst>
              <a:gd name="adj" fmla="val 6074"/>
            </a:avLst>
          </a:prstGeom>
          <a:solidFill>
            <a:schemeClr val="tx1"/>
          </a:solidFill>
          <a:ln w="38100">
            <a:solidFill>
              <a:srgbClr val="36AE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49271-FD21-4A0E-132F-A9ABDBC8A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7" y="0"/>
            <a:ext cx="10515600" cy="1325563"/>
          </a:xfrm>
        </p:spPr>
        <p:txBody>
          <a:bodyPr/>
          <a:lstStyle/>
          <a:p>
            <a:r>
              <a:rPr lang="en-US" dirty="0"/>
              <a:t>MitoPilot pipeline 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6157C1-C4B0-8A6E-16A7-07EF65901C61}"/>
              </a:ext>
            </a:extLst>
          </p:cNvPr>
          <p:cNvSpPr txBox="1"/>
          <p:nvPr/>
        </p:nvSpPr>
        <p:spPr>
          <a:xfrm>
            <a:off x="3130220" y="1279153"/>
            <a:ext cx="1590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ASSEMBLE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AEA2CE-12CF-248E-E8B8-628021000AC4}"/>
              </a:ext>
            </a:extLst>
          </p:cNvPr>
          <p:cNvSpPr txBox="1"/>
          <p:nvPr/>
        </p:nvSpPr>
        <p:spPr>
          <a:xfrm>
            <a:off x="5497565" y="1279153"/>
            <a:ext cx="1590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ANNOTATE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499EA-1463-0669-D50C-FA86F8025EDA}"/>
              </a:ext>
            </a:extLst>
          </p:cNvPr>
          <p:cNvSpPr txBox="1"/>
          <p:nvPr/>
        </p:nvSpPr>
        <p:spPr>
          <a:xfrm>
            <a:off x="7917049" y="1279153"/>
            <a:ext cx="1590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EXPORT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7B37F-A4C0-187F-5EB1-901339060107}"/>
              </a:ext>
            </a:extLst>
          </p:cNvPr>
          <p:cNvSpPr txBox="1"/>
          <p:nvPr/>
        </p:nvSpPr>
        <p:spPr>
          <a:xfrm>
            <a:off x="3130220" y="1710497"/>
            <a:ext cx="2367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QC sequence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Assemble mitogenome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Map reads to assembly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4CD5A4-FC3F-4F64-7DEA-A7F63F694574}"/>
              </a:ext>
            </a:extLst>
          </p:cNvPr>
          <p:cNvSpPr txBox="1"/>
          <p:nvPr/>
        </p:nvSpPr>
        <p:spPr>
          <a:xfrm>
            <a:off x="5497565" y="1710497"/>
            <a:ext cx="2367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Identify gene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Automatic and manual curation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Flag problematic samples/annotations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08AE61-226C-B7B4-C9BD-1028AF8563D2}"/>
              </a:ext>
            </a:extLst>
          </p:cNvPr>
          <p:cNvSpPr txBox="1"/>
          <p:nvPr/>
        </p:nvSpPr>
        <p:spPr>
          <a:xfrm>
            <a:off x="7917049" y="1710497"/>
            <a:ext cx="25242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Group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Create sequence FASTA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Generate GenBank submission files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D66445-10C9-CFC4-E5D8-6A4C3D74FBB4}"/>
              </a:ext>
            </a:extLst>
          </p:cNvPr>
          <p:cNvGrpSpPr/>
          <p:nvPr/>
        </p:nvGrpSpPr>
        <p:grpSpPr>
          <a:xfrm>
            <a:off x="3181662" y="3244675"/>
            <a:ext cx="1750881" cy="1750881"/>
            <a:chOff x="3672543" y="1784203"/>
            <a:chExt cx="1750881" cy="175088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3E440B-8A47-120D-2E8A-6B410D36384A}"/>
                </a:ext>
              </a:extLst>
            </p:cNvPr>
            <p:cNvSpPr/>
            <p:nvPr/>
          </p:nvSpPr>
          <p:spPr>
            <a:xfrm>
              <a:off x="3672543" y="1784203"/>
              <a:ext cx="1750881" cy="1750881"/>
            </a:xfrm>
            <a:prstGeom prst="ellipse">
              <a:avLst/>
            </a:prstGeom>
            <a:noFill/>
            <a:ln w="57150">
              <a:solidFill>
                <a:srgbClr val="36AEB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331C22-F23C-1A72-D56D-2C00E28C04DF}"/>
                </a:ext>
              </a:extLst>
            </p:cNvPr>
            <p:cNvSpPr txBox="1"/>
            <p:nvPr/>
          </p:nvSpPr>
          <p:spPr>
            <a:xfrm>
              <a:off x="3812188" y="2336477"/>
              <a:ext cx="1471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circular mitogenome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9FDF2F-A128-44C1-B38F-3452C322FF17}"/>
              </a:ext>
            </a:extLst>
          </p:cNvPr>
          <p:cNvGrpSpPr/>
          <p:nvPr/>
        </p:nvGrpSpPr>
        <p:grpSpPr>
          <a:xfrm>
            <a:off x="5707067" y="3216143"/>
            <a:ext cx="1750886" cy="1779413"/>
            <a:chOff x="6191966" y="1784203"/>
            <a:chExt cx="1750886" cy="177941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2B5549A-C8CA-3527-A290-9286AA0554ED}"/>
                </a:ext>
              </a:extLst>
            </p:cNvPr>
            <p:cNvGrpSpPr/>
            <p:nvPr/>
          </p:nvGrpSpPr>
          <p:grpSpPr>
            <a:xfrm>
              <a:off x="6191966" y="1784203"/>
              <a:ext cx="1750886" cy="1779413"/>
              <a:chOff x="6191966" y="1784203"/>
              <a:chExt cx="1320313" cy="134182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F2B87E5-7759-2690-AA10-8AC0A1B96723}"/>
                  </a:ext>
                </a:extLst>
              </p:cNvPr>
              <p:cNvSpPr/>
              <p:nvPr/>
            </p:nvSpPr>
            <p:spPr>
              <a:xfrm>
                <a:off x="6191970" y="1805719"/>
                <a:ext cx="1320309" cy="1320309"/>
              </a:xfrm>
              <a:prstGeom prst="ellipse">
                <a:avLst/>
              </a:prstGeom>
              <a:noFill/>
              <a:ln w="57150">
                <a:solidFill>
                  <a:srgbClr val="36AEB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8FF925EE-43FA-2BBF-B2D0-904B95B6D129}"/>
                  </a:ext>
                </a:extLst>
              </p:cNvPr>
              <p:cNvSpPr/>
              <p:nvPr/>
            </p:nvSpPr>
            <p:spPr>
              <a:xfrm>
                <a:off x="6191969" y="1794961"/>
                <a:ext cx="1320309" cy="1320309"/>
              </a:xfrm>
              <a:prstGeom prst="arc">
                <a:avLst>
                  <a:gd name="adj1" fmla="val 16200000"/>
                  <a:gd name="adj2" fmla="val 17655469"/>
                </a:avLst>
              </a:prstGeom>
              <a:ln w="127000">
                <a:solidFill>
                  <a:srgbClr val="014B5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1C20936D-95E2-5B27-667E-7A8922899116}"/>
                  </a:ext>
                </a:extLst>
              </p:cNvPr>
              <p:cNvSpPr/>
              <p:nvPr/>
            </p:nvSpPr>
            <p:spPr>
              <a:xfrm>
                <a:off x="6191969" y="1794961"/>
                <a:ext cx="1320309" cy="1320309"/>
              </a:xfrm>
              <a:prstGeom prst="arc">
                <a:avLst>
                  <a:gd name="adj1" fmla="val 18699117"/>
                  <a:gd name="adj2" fmla="val 493728"/>
                </a:avLst>
              </a:prstGeom>
              <a:ln w="127000">
                <a:solidFill>
                  <a:srgbClr val="014B5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E7CD8072-3CEB-03D8-B6CC-07D6B58325BE}"/>
                  </a:ext>
                </a:extLst>
              </p:cNvPr>
              <p:cNvSpPr/>
              <p:nvPr/>
            </p:nvSpPr>
            <p:spPr>
              <a:xfrm>
                <a:off x="6191968" y="1785899"/>
                <a:ext cx="1320309" cy="1320309"/>
              </a:xfrm>
              <a:prstGeom prst="arc">
                <a:avLst>
                  <a:gd name="adj1" fmla="val 1201208"/>
                  <a:gd name="adj2" fmla="val 6994806"/>
                </a:avLst>
              </a:prstGeom>
              <a:ln w="127000">
                <a:solidFill>
                  <a:srgbClr val="F7C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010CD780-750A-F34D-CA46-275B4A3D6CEA}"/>
                  </a:ext>
                </a:extLst>
              </p:cNvPr>
              <p:cNvSpPr/>
              <p:nvPr/>
            </p:nvSpPr>
            <p:spPr>
              <a:xfrm>
                <a:off x="6191967" y="1784203"/>
                <a:ext cx="1320309" cy="1320309"/>
              </a:xfrm>
              <a:prstGeom prst="arc">
                <a:avLst>
                  <a:gd name="adj1" fmla="val 7649538"/>
                  <a:gd name="adj2" fmla="val 12682347"/>
                </a:avLst>
              </a:prstGeom>
              <a:ln w="127000">
                <a:solidFill>
                  <a:srgbClr val="014B5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BF0AE3B0-CDC8-C8F3-7E3D-E5616BF242EF}"/>
                  </a:ext>
                </a:extLst>
              </p:cNvPr>
              <p:cNvSpPr/>
              <p:nvPr/>
            </p:nvSpPr>
            <p:spPr>
              <a:xfrm>
                <a:off x="6191966" y="1791278"/>
                <a:ext cx="1320309" cy="1320309"/>
              </a:xfrm>
              <a:prstGeom prst="arc">
                <a:avLst>
                  <a:gd name="adj1" fmla="val 13337302"/>
                  <a:gd name="adj2" fmla="val 15724368"/>
                </a:avLst>
              </a:prstGeom>
              <a:ln w="127000">
                <a:solidFill>
                  <a:srgbClr val="F7CF1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AFE2A4-DDCE-0873-EECA-F06FA6A9D774}"/>
                </a:ext>
              </a:extLst>
            </p:cNvPr>
            <p:cNvSpPr txBox="1"/>
            <p:nvPr/>
          </p:nvSpPr>
          <p:spPr>
            <a:xfrm>
              <a:off x="6482182" y="2474976"/>
              <a:ext cx="117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genes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B136654-54E6-71A6-D309-31B65651C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6584" y="1978325"/>
              <a:ext cx="194345" cy="50885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66716A3-4A54-2532-EED7-7E8529CD4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1923" y="1922093"/>
              <a:ext cx="50777" cy="59004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F5F332-4D03-7801-1C0F-EE96D5FC12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9985" y="2421852"/>
              <a:ext cx="363301" cy="14921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847A958-A3A9-B065-930A-04E41E1355A0}"/>
                </a:ext>
              </a:extLst>
            </p:cNvPr>
            <p:cNvCxnSpPr>
              <a:cxnSpLocks/>
            </p:cNvCxnSpPr>
            <p:nvPr/>
          </p:nvCxnSpPr>
          <p:spPr>
            <a:xfrm>
              <a:off x="7150053" y="2844308"/>
              <a:ext cx="187133" cy="52885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3082643-7E7B-A40B-9C58-3F02854E6C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7020" y="2716078"/>
              <a:ext cx="419564" cy="11164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44F3522-EADC-FD9E-3862-01C23A238734}"/>
              </a:ext>
            </a:extLst>
          </p:cNvPr>
          <p:cNvSpPr txBox="1"/>
          <p:nvPr/>
        </p:nvSpPr>
        <p:spPr>
          <a:xfrm>
            <a:off x="3041549" y="5158082"/>
            <a:ext cx="2181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fastp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GetOrganelle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MitoFinder</a:t>
            </a:r>
            <a:r>
              <a:rPr lang="en-US" sz="1600" dirty="0">
                <a:solidFill>
                  <a:schemeClr val="bg1"/>
                </a:solidFill>
              </a:rPr>
              <a:t>, bowtie2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814086-88D0-1983-3936-C14A4D6472E6}"/>
              </a:ext>
            </a:extLst>
          </p:cNvPr>
          <p:cNvSpPr txBox="1"/>
          <p:nvPr/>
        </p:nvSpPr>
        <p:spPr>
          <a:xfrm>
            <a:off x="5571330" y="5251851"/>
            <a:ext cx="2181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tRNAscan</a:t>
            </a:r>
            <a:r>
              <a:rPr lang="en-US" sz="1600" dirty="0">
                <a:solidFill>
                  <a:schemeClr val="bg1"/>
                </a:solidFill>
              </a:rPr>
              <a:t>-SE, MITOS2</a:t>
            </a:r>
          </a:p>
        </p:txBody>
      </p:sp>
      <p:pic>
        <p:nvPicPr>
          <p:cNvPr id="1030" name="Picture 6" descr="NCBI BLAST - Desktop App for Mac, Windows (PC) - WebCatalog">
            <a:extLst>
              <a:ext uri="{FF2B5EF4-FFF2-40B4-BE49-F238E27FC236}">
                <a16:creationId xmlns:a16="http://schemas.microsoft.com/office/drawing/2014/main" id="{859CD2C1-9F4F-DEB9-282B-B1F4F41B6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977" y="3105953"/>
            <a:ext cx="1056182" cy="10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ight Arrow 1026">
            <a:extLst>
              <a:ext uri="{FF2B5EF4-FFF2-40B4-BE49-F238E27FC236}">
                <a16:creationId xmlns:a16="http://schemas.microsoft.com/office/drawing/2014/main" id="{D84055F8-FA1C-4E88-94CB-A16350965A62}"/>
              </a:ext>
            </a:extLst>
          </p:cNvPr>
          <p:cNvSpPr/>
          <p:nvPr/>
        </p:nvSpPr>
        <p:spPr>
          <a:xfrm>
            <a:off x="5096360" y="3982917"/>
            <a:ext cx="422882" cy="264844"/>
          </a:xfrm>
          <a:prstGeom prst="rightArrow">
            <a:avLst/>
          </a:prstGeom>
          <a:solidFill>
            <a:srgbClr val="36AEB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Right Arrow 1027">
            <a:extLst>
              <a:ext uri="{FF2B5EF4-FFF2-40B4-BE49-F238E27FC236}">
                <a16:creationId xmlns:a16="http://schemas.microsoft.com/office/drawing/2014/main" id="{DF221E1E-40D7-1B93-268B-74D629390573}"/>
              </a:ext>
            </a:extLst>
          </p:cNvPr>
          <p:cNvSpPr/>
          <p:nvPr/>
        </p:nvSpPr>
        <p:spPr>
          <a:xfrm>
            <a:off x="7732703" y="3994818"/>
            <a:ext cx="422882" cy="264844"/>
          </a:xfrm>
          <a:prstGeom prst="rightArrow">
            <a:avLst/>
          </a:prstGeom>
          <a:solidFill>
            <a:srgbClr val="36AEB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D31F5C5B-3EE8-A37E-810E-EB4295B30AB3}"/>
              </a:ext>
            </a:extLst>
          </p:cNvPr>
          <p:cNvSpPr txBox="1"/>
          <p:nvPr/>
        </p:nvSpPr>
        <p:spPr>
          <a:xfrm>
            <a:off x="8396328" y="3271947"/>
            <a:ext cx="182233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&gt;Sample1</a:t>
            </a:r>
          </a:p>
          <a:p>
            <a:r>
              <a:rPr lang="en-US" sz="1600" dirty="0"/>
              <a:t>ATCCTTTACTGACTGACCCCCTTATCG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2113FACF-E91A-8D87-3D90-D9D03CB0AECC}"/>
              </a:ext>
            </a:extLst>
          </p:cNvPr>
          <p:cNvSpPr txBox="1"/>
          <p:nvPr/>
        </p:nvSpPr>
        <p:spPr>
          <a:xfrm>
            <a:off x="8283890" y="5158082"/>
            <a:ext cx="204721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&gt;Feature Sample1</a:t>
            </a:r>
          </a:p>
          <a:p>
            <a:r>
              <a:rPr lang="en-US" sz="1200" dirty="0"/>
              <a:t>2729  3709  gene</a:t>
            </a:r>
          </a:p>
          <a:p>
            <a:r>
              <a:rPr lang="en-US" sz="1200" dirty="0"/>
              <a:t>                                    gene  nad1</a:t>
            </a:r>
          </a:p>
        </p:txBody>
      </p:sp>
      <p:sp>
        <p:nvSpPr>
          <p:cNvPr id="1036" name="Right Arrow 1035">
            <a:extLst>
              <a:ext uri="{FF2B5EF4-FFF2-40B4-BE49-F238E27FC236}">
                <a16:creationId xmlns:a16="http://schemas.microsoft.com/office/drawing/2014/main" id="{4E833465-7D7B-9609-ED34-64B72349B4BE}"/>
              </a:ext>
            </a:extLst>
          </p:cNvPr>
          <p:cNvSpPr/>
          <p:nvPr/>
        </p:nvSpPr>
        <p:spPr>
          <a:xfrm>
            <a:off x="10684428" y="3501622"/>
            <a:ext cx="422882" cy="264844"/>
          </a:xfrm>
          <a:prstGeom prst="rightArrow">
            <a:avLst/>
          </a:prstGeom>
          <a:solidFill>
            <a:srgbClr val="36AE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97F3EA12-5D44-73F5-54D5-FF92E735A910}"/>
              </a:ext>
            </a:extLst>
          </p:cNvPr>
          <p:cNvSpPr txBox="1"/>
          <p:nvPr/>
        </p:nvSpPr>
        <p:spPr>
          <a:xfrm>
            <a:off x="10611096" y="2413921"/>
            <a:ext cx="15163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Submit to GenBank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E8C733A9-3634-A1C5-C1F6-C3A07E6B6266}"/>
              </a:ext>
            </a:extLst>
          </p:cNvPr>
          <p:cNvSpPr txBox="1"/>
          <p:nvPr/>
        </p:nvSpPr>
        <p:spPr>
          <a:xfrm>
            <a:off x="8396328" y="4215015"/>
            <a:ext cx="182233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&gt; Sample1 NAD1</a:t>
            </a:r>
          </a:p>
          <a:p>
            <a:r>
              <a:rPr lang="en-US" sz="1600" dirty="0"/>
              <a:t>ATGACTTCTAATCTCCTTACTCACCTA</a:t>
            </a:r>
          </a:p>
        </p:txBody>
      </p:sp>
      <p:pic>
        <p:nvPicPr>
          <p:cNvPr id="1042" name="Picture 1041" descr="A hexagon with a dna strand and text&#10;&#10;AI-generated content may be incorrect.">
            <a:extLst>
              <a:ext uri="{FF2B5EF4-FFF2-40B4-BE49-F238E27FC236}">
                <a16:creationId xmlns:a16="http://schemas.microsoft.com/office/drawing/2014/main" id="{0A1B670D-EB1F-83EA-44D5-081E24D8D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578" y="512859"/>
            <a:ext cx="1408992" cy="1532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2E7EE9-DDE3-D34F-9E21-DD2DCD51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265" y="1761242"/>
            <a:ext cx="1203900" cy="11382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B31AF9-1101-814D-AE40-7D5335E7E0F9}"/>
              </a:ext>
            </a:extLst>
          </p:cNvPr>
          <p:cNvSpPr txBox="1"/>
          <p:nvPr/>
        </p:nvSpPr>
        <p:spPr>
          <a:xfrm>
            <a:off x="858988" y="1087603"/>
            <a:ext cx="1882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DNA sequence data</a:t>
            </a:r>
          </a:p>
        </p:txBody>
      </p:sp>
      <p:pic>
        <p:nvPicPr>
          <p:cNvPr id="6" name="Picture 2" descr="Spreadsheet document symbol | Free SVG">
            <a:extLst>
              <a:ext uri="{FF2B5EF4-FFF2-40B4-BE49-F238E27FC236}">
                <a16:creationId xmlns:a16="http://schemas.microsoft.com/office/drawing/2014/main" id="{89D67121-A8B0-9A58-DD50-E83C92F2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140" y="5053290"/>
            <a:ext cx="1176151" cy="117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87F8C0-E6EA-27FC-970A-13D761373B47}"/>
              </a:ext>
            </a:extLst>
          </p:cNvPr>
          <p:cNvSpPr txBox="1"/>
          <p:nvPr/>
        </p:nvSpPr>
        <p:spPr>
          <a:xfrm>
            <a:off x="754540" y="4718453"/>
            <a:ext cx="209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metadata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330F7B5-DAEE-70FE-7C91-8A9CAF4A96FB}"/>
              </a:ext>
            </a:extLst>
          </p:cNvPr>
          <p:cNvSpPr/>
          <p:nvPr/>
        </p:nvSpPr>
        <p:spPr>
          <a:xfrm>
            <a:off x="2388291" y="2197936"/>
            <a:ext cx="422882" cy="264844"/>
          </a:xfrm>
          <a:prstGeom prst="rightArrow">
            <a:avLst/>
          </a:prstGeom>
          <a:solidFill>
            <a:srgbClr val="36AE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4264910-70B6-A7D2-677C-86B18E087DF1}"/>
              </a:ext>
            </a:extLst>
          </p:cNvPr>
          <p:cNvSpPr/>
          <p:nvPr/>
        </p:nvSpPr>
        <p:spPr>
          <a:xfrm>
            <a:off x="2388291" y="5508943"/>
            <a:ext cx="422882" cy="264844"/>
          </a:xfrm>
          <a:prstGeom prst="rightArrow">
            <a:avLst/>
          </a:prstGeom>
          <a:solidFill>
            <a:srgbClr val="36AE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D76142-8386-FF73-E467-42DEDE6745AD}"/>
              </a:ext>
            </a:extLst>
          </p:cNvPr>
          <p:cNvSpPr txBox="1"/>
          <p:nvPr/>
        </p:nvSpPr>
        <p:spPr>
          <a:xfrm>
            <a:off x="858988" y="2994802"/>
            <a:ext cx="1882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User-generated mitogenomes (optional)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167D31A-EE8E-220A-0FA1-CFE2122BE762}"/>
              </a:ext>
            </a:extLst>
          </p:cNvPr>
          <p:cNvSpPr/>
          <p:nvPr/>
        </p:nvSpPr>
        <p:spPr>
          <a:xfrm>
            <a:off x="2388291" y="3959599"/>
            <a:ext cx="422882" cy="264844"/>
          </a:xfrm>
          <a:prstGeom prst="rightArrow">
            <a:avLst/>
          </a:prstGeom>
          <a:solidFill>
            <a:srgbClr val="36AE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E72E76A-A348-786C-6C0C-CE80D9B6CB72}"/>
              </a:ext>
            </a:extLst>
          </p:cNvPr>
          <p:cNvSpPr/>
          <p:nvPr/>
        </p:nvSpPr>
        <p:spPr>
          <a:xfrm>
            <a:off x="970794" y="3959599"/>
            <a:ext cx="359458" cy="359458"/>
          </a:xfrm>
          <a:prstGeom prst="ellipse">
            <a:avLst/>
          </a:prstGeom>
          <a:noFill/>
          <a:ln w="57150">
            <a:solidFill>
              <a:srgbClr val="36AE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5C388D-D92A-9C79-2A97-F0AFBAB97F02}"/>
              </a:ext>
            </a:extLst>
          </p:cNvPr>
          <p:cNvSpPr/>
          <p:nvPr/>
        </p:nvSpPr>
        <p:spPr>
          <a:xfrm>
            <a:off x="1429515" y="4247141"/>
            <a:ext cx="359458" cy="359458"/>
          </a:xfrm>
          <a:prstGeom prst="ellipse">
            <a:avLst/>
          </a:prstGeom>
          <a:noFill/>
          <a:ln w="57150">
            <a:solidFill>
              <a:srgbClr val="014B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754061-DCF9-1E73-9C50-BAAA76299A09}"/>
              </a:ext>
            </a:extLst>
          </p:cNvPr>
          <p:cNvSpPr/>
          <p:nvPr/>
        </p:nvSpPr>
        <p:spPr>
          <a:xfrm>
            <a:off x="1871410" y="3950047"/>
            <a:ext cx="359458" cy="359458"/>
          </a:xfrm>
          <a:prstGeom prst="ellipse">
            <a:avLst/>
          </a:prstGeom>
          <a:noFill/>
          <a:ln w="57150">
            <a:solidFill>
              <a:srgbClr val="F7CF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44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34825-6611-5AB0-0066-243CDD6A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logo with a dna strand&#10;&#10;AI-generated content may be incorrect.">
            <a:extLst>
              <a:ext uri="{FF2B5EF4-FFF2-40B4-BE49-F238E27FC236}">
                <a16:creationId xmlns:a16="http://schemas.microsoft.com/office/drawing/2014/main" id="{57BBC46B-AD54-5438-5312-87D5879E1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11442" cy="1340201"/>
          </a:xfrm>
          <a:prstGeom prst="rect">
            <a:avLst/>
          </a:prstGeom>
        </p:spPr>
      </p:pic>
      <p:pic>
        <p:nvPicPr>
          <p:cNvPr id="1046" name="Picture 22" descr="GitHub Logo, symbol, meaning, history ...">
            <a:extLst>
              <a:ext uri="{FF2B5EF4-FFF2-40B4-BE49-F238E27FC236}">
                <a16:creationId xmlns:a16="http://schemas.microsoft.com/office/drawing/2014/main" id="{80F66D50-F132-179B-017A-573D21357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2" r="15781"/>
          <a:stretch/>
        </p:blipFill>
        <p:spPr bwMode="auto">
          <a:xfrm>
            <a:off x="8804569" y="632580"/>
            <a:ext cx="1386116" cy="113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uild websites for R packages • pkgdown">
            <a:extLst>
              <a:ext uri="{FF2B5EF4-FFF2-40B4-BE49-F238E27FC236}">
                <a16:creationId xmlns:a16="http://schemas.microsoft.com/office/drawing/2014/main" id="{D71B3878-61A8-13BA-F132-62160224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540" y="539241"/>
            <a:ext cx="114955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A9F739-A26D-5EB6-8678-1D99F21811FE}"/>
              </a:ext>
            </a:extLst>
          </p:cNvPr>
          <p:cNvSpPr txBox="1"/>
          <p:nvPr/>
        </p:nvSpPr>
        <p:spPr>
          <a:xfrm>
            <a:off x="8720231" y="1947804"/>
            <a:ext cx="2940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Code management and documentation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A71580-90DB-CF38-1211-9162C112A81C}"/>
              </a:ext>
            </a:extLst>
          </p:cNvPr>
          <p:cNvGrpSpPr/>
          <p:nvPr/>
        </p:nvGrpSpPr>
        <p:grpSpPr>
          <a:xfrm>
            <a:off x="1151021" y="857791"/>
            <a:ext cx="1911902" cy="2055796"/>
            <a:chOff x="624128" y="1674638"/>
            <a:chExt cx="1911902" cy="2055796"/>
          </a:xfrm>
        </p:grpSpPr>
        <p:pic>
          <p:nvPicPr>
            <p:cNvPr id="1028" name="Picture 4" descr="What is Docker? - Viking Software A/S">
              <a:extLst>
                <a:ext uri="{FF2B5EF4-FFF2-40B4-BE49-F238E27FC236}">
                  <a16:creationId xmlns:a16="http://schemas.microsoft.com/office/drawing/2014/main" id="{C7BF2B03-3D89-AB73-E58F-340B531E5B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674638"/>
              <a:ext cx="1483761" cy="1483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B9F5FE-290D-155A-0181-257E20423F44}"/>
                </a:ext>
              </a:extLst>
            </p:cNvPr>
            <p:cNvSpPr txBox="1"/>
            <p:nvPr/>
          </p:nvSpPr>
          <p:spPr>
            <a:xfrm>
              <a:off x="624130" y="3022548"/>
              <a:ext cx="1911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Dependency management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EB7CDBA-2D85-B40F-3F79-643993D5E10A}"/>
                </a:ext>
              </a:extLst>
            </p:cNvPr>
            <p:cNvSpPr/>
            <p:nvPr/>
          </p:nvSpPr>
          <p:spPr>
            <a:xfrm>
              <a:off x="624128" y="1674638"/>
              <a:ext cx="1911901" cy="205579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233B79-827B-F12A-45F0-5734799233B1}"/>
              </a:ext>
            </a:extLst>
          </p:cNvPr>
          <p:cNvGrpSpPr/>
          <p:nvPr/>
        </p:nvGrpSpPr>
        <p:grpSpPr>
          <a:xfrm>
            <a:off x="790819" y="3334154"/>
            <a:ext cx="3741580" cy="2932137"/>
            <a:chOff x="-142738" y="3874943"/>
            <a:chExt cx="3741580" cy="2932137"/>
          </a:xfrm>
        </p:grpSpPr>
        <p:pic>
          <p:nvPicPr>
            <p:cNvPr id="1030" name="Picture 6" descr="FREE Laptop Computer Clipart (Royalty ...">
              <a:extLst>
                <a:ext uri="{FF2B5EF4-FFF2-40B4-BE49-F238E27FC236}">
                  <a16:creationId xmlns:a16="http://schemas.microsoft.com/office/drawing/2014/main" id="{4696C753-4F8A-5325-53F6-621C263CA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491" y="5478623"/>
              <a:ext cx="1006745" cy="1006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1,700+ Supercomputer Stock Illustrations, Royalty-Free Vector Graphics &amp; Clip  Art - iStock | Supercomputer icon, Supercomputer covid, Old supercomputer">
              <a:extLst>
                <a:ext uri="{FF2B5EF4-FFF2-40B4-BE49-F238E27FC236}">
                  <a16:creationId xmlns:a16="http://schemas.microsoft.com/office/drawing/2014/main" id="{45D9401A-BEF7-AC9D-1F93-2A64E67425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727"/>
            <a:stretch/>
          </p:blipFill>
          <p:spPr bwMode="auto">
            <a:xfrm>
              <a:off x="207804" y="3874943"/>
              <a:ext cx="1502035" cy="155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WS Batch Logo PNG Vector (SVG) Free ...">
              <a:extLst>
                <a:ext uri="{FF2B5EF4-FFF2-40B4-BE49-F238E27FC236}">
                  <a16:creationId xmlns:a16="http://schemas.microsoft.com/office/drawing/2014/main" id="{CD78759A-3894-74F0-EAA7-4D62EE5F7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2072" y="4171480"/>
              <a:ext cx="988535" cy="988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07E2D2-C9F0-26BB-B796-F105ECF871FB}"/>
                </a:ext>
              </a:extLst>
            </p:cNvPr>
            <p:cNvSpPr txBox="1"/>
            <p:nvPr/>
          </p:nvSpPr>
          <p:spPr>
            <a:xfrm>
              <a:off x="205872" y="5852553"/>
              <a:ext cx="22031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Multiple compute</a:t>
              </a:r>
            </a:p>
            <a:p>
              <a:pPr algn="ctr"/>
              <a:r>
                <a:rPr lang="en-US" sz="2000" dirty="0"/>
                <a:t>environments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7A9DC8-547C-3884-E0A0-A4E56C7B446E}"/>
                </a:ext>
              </a:extLst>
            </p:cNvPr>
            <p:cNvSpPr txBox="1"/>
            <p:nvPr/>
          </p:nvSpPr>
          <p:spPr>
            <a:xfrm>
              <a:off x="2290768" y="6468526"/>
              <a:ext cx="1184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Local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506CA9-5957-C9B3-C268-E88F482E150A}"/>
                </a:ext>
              </a:extLst>
            </p:cNvPr>
            <p:cNvSpPr txBox="1"/>
            <p:nvPr/>
          </p:nvSpPr>
          <p:spPr>
            <a:xfrm>
              <a:off x="-142738" y="5138319"/>
              <a:ext cx="2203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HPC clusters</a:t>
              </a:r>
            </a:p>
            <a:p>
              <a:pPr algn="ctr"/>
              <a:r>
                <a:rPr lang="en-US" sz="1600" dirty="0"/>
                <a:t>(SI Hydra)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9B3FEE-6D62-CA62-7FC0-5C78F301D8C7}"/>
                </a:ext>
              </a:extLst>
            </p:cNvPr>
            <p:cNvSpPr txBox="1"/>
            <p:nvPr/>
          </p:nvSpPr>
          <p:spPr>
            <a:xfrm>
              <a:off x="1604256" y="5140069"/>
              <a:ext cx="15020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AWS batch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7882287-C1FA-EAFB-6BAB-89DC71474FF9}"/>
                </a:ext>
              </a:extLst>
            </p:cNvPr>
            <p:cNvSpPr/>
            <p:nvPr/>
          </p:nvSpPr>
          <p:spPr>
            <a:xfrm>
              <a:off x="185209" y="3988232"/>
              <a:ext cx="3413633" cy="2818848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09701F-381D-0C21-0562-8C1D0753CAB5}"/>
              </a:ext>
            </a:extLst>
          </p:cNvPr>
          <p:cNvGrpSpPr/>
          <p:nvPr/>
        </p:nvGrpSpPr>
        <p:grpSpPr>
          <a:xfrm>
            <a:off x="5291237" y="4310251"/>
            <a:ext cx="2440358" cy="1928442"/>
            <a:chOff x="4865762" y="4589248"/>
            <a:chExt cx="2440358" cy="1928442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AB99C256-AB89-1AE4-A32B-338FE3C087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0133" y="4764582"/>
              <a:ext cx="2232331" cy="1051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1CE1C7-B5CB-BC7E-F447-6B222C7D3E74}"/>
                </a:ext>
              </a:extLst>
            </p:cNvPr>
            <p:cNvSpPr txBox="1"/>
            <p:nvPr/>
          </p:nvSpPr>
          <p:spPr>
            <a:xfrm>
              <a:off x="4989647" y="5809804"/>
              <a:ext cx="22323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Database management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FE7D9CE-9058-BA9B-D774-397C01D3EF38}"/>
                </a:ext>
              </a:extLst>
            </p:cNvPr>
            <p:cNvSpPr/>
            <p:nvPr/>
          </p:nvSpPr>
          <p:spPr>
            <a:xfrm>
              <a:off x="4865762" y="4589248"/>
              <a:ext cx="2440358" cy="1928442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05D9AB-FCF5-6246-E37C-20770FC25E63}"/>
              </a:ext>
            </a:extLst>
          </p:cNvPr>
          <p:cNvGrpSpPr/>
          <p:nvPr/>
        </p:nvGrpSpPr>
        <p:grpSpPr>
          <a:xfrm>
            <a:off x="4476815" y="1731014"/>
            <a:ext cx="3137824" cy="1113569"/>
            <a:chOff x="4620717" y="2407628"/>
            <a:chExt cx="3137824" cy="1113569"/>
          </a:xfrm>
        </p:grpSpPr>
        <p:pic>
          <p:nvPicPr>
            <p:cNvPr id="1026" name="Picture 2" descr="Genomic Data Analysis II">
              <a:extLst>
                <a:ext uri="{FF2B5EF4-FFF2-40B4-BE49-F238E27FC236}">
                  <a16:creationId xmlns:a16="http://schemas.microsoft.com/office/drawing/2014/main" id="{EEF133BC-EA76-FEC8-C2E8-DA667B9527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626" y="2502107"/>
              <a:ext cx="2940908" cy="585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FA7FFB-2D00-25A4-766B-8A6852CB36CD}"/>
                </a:ext>
              </a:extLst>
            </p:cNvPr>
            <p:cNvSpPr txBox="1"/>
            <p:nvPr/>
          </p:nvSpPr>
          <p:spPr>
            <a:xfrm>
              <a:off x="4724626" y="3121087"/>
              <a:ext cx="29409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Pipeline orchestration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AC725973-A9AB-46F7-E8E3-A9185C6FD585}"/>
                </a:ext>
              </a:extLst>
            </p:cNvPr>
            <p:cNvSpPr/>
            <p:nvPr/>
          </p:nvSpPr>
          <p:spPr>
            <a:xfrm>
              <a:off x="4620717" y="2407628"/>
              <a:ext cx="3137824" cy="110623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35B6299-81C2-2BCA-C861-F779186B0C50}"/>
              </a:ext>
            </a:extLst>
          </p:cNvPr>
          <p:cNvGrpSpPr/>
          <p:nvPr/>
        </p:nvGrpSpPr>
        <p:grpSpPr>
          <a:xfrm>
            <a:off x="8482514" y="3087493"/>
            <a:ext cx="3256317" cy="3212303"/>
            <a:chOff x="8332260" y="3485058"/>
            <a:chExt cx="3256317" cy="3212303"/>
          </a:xfrm>
        </p:grpSpPr>
        <p:pic>
          <p:nvPicPr>
            <p:cNvPr id="1040" name="Picture 16" descr="Tidyverse - Wikipedia">
              <a:extLst>
                <a:ext uri="{FF2B5EF4-FFF2-40B4-BE49-F238E27FC236}">
                  <a16:creationId xmlns:a16="http://schemas.microsoft.com/office/drawing/2014/main" id="{D51B8B67-99E5-0D8B-D68F-5001D8FB4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7352" y="4386764"/>
              <a:ext cx="1327150" cy="153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4547B4EC-A432-B1FE-9F04-AEB54C7126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4502" y="4385286"/>
              <a:ext cx="1327150" cy="153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EE2033-E039-E1E0-E277-CB27117F3A02}"/>
                </a:ext>
              </a:extLst>
            </p:cNvPr>
            <p:cNvSpPr txBox="1"/>
            <p:nvPr/>
          </p:nvSpPr>
          <p:spPr>
            <a:xfrm>
              <a:off x="8588255" y="5943393"/>
              <a:ext cx="27443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Project management and user interface</a:t>
              </a:r>
            </a:p>
          </p:txBody>
        </p:sp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A7542C7D-DEDE-4355-E8FD-7683FBB1A1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8336" y="3574151"/>
              <a:ext cx="2232332" cy="783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86A3363-B502-7BAB-E211-0EB35D5741B8}"/>
                </a:ext>
              </a:extLst>
            </p:cNvPr>
            <p:cNvSpPr/>
            <p:nvPr/>
          </p:nvSpPr>
          <p:spPr>
            <a:xfrm>
              <a:off x="8332260" y="3485058"/>
              <a:ext cx="3256317" cy="3212303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BC36170-31BC-F404-CBC1-2145B194060D}"/>
              </a:ext>
            </a:extLst>
          </p:cNvPr>
          <p:cNvSpPr/>
          <p:nvPr/>
        </p:nvSpPr>
        <p:spPr>
          <a:xfrm>
            <a:off x="8676826" y="518534"/>
            <a:ext cx="2984311" cy="222348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B6ACB4-FEED-523D-DC8A-CC196322F5CA}"/>
              </a:ext>
            </a:extLst>
          </p:cNvPr>
          <p:cNvCxnSpPr>
            <a:cxnSpLocks/>
          </p:cNvCxnSpPr>
          <p:nvPr/>
        </p:nvCxnSpPr>
        <p:spPr>
          <a:xfrm>
            <a:off x="3131224" y="2266944"/>
            <a:ext cx="127729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7D1667-B5DA-921D-F099-3DEE56A8CCCB}"/>
              </a:ext>
            </a:extLst>
          </p:cNvPr>
          <p:cNvCxnSpPr>
            <a:cxnSpLocks/>
          </p:cNvCxnSpPr>
          <p:nvPr/>
        </p:nvCxnSpPr>
        <p:spPr>
          <a:xfrm flipV="1">
            <a:off x="6511416" y="2878698"/>
            <a:ext cx="0" cy="137915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DF7ED0-561A-BBDF-A49A-038A6F95F93E}"/>
              </a:ext>
            </a:extLst>
          </p:cNvPr>
          <p:cNvCxnSpPr>
            <a:cxnSpLocks/>
          </p:cNvCxnSpPr>
          <p:nvPr/>
        </p:nvCxnSpPr>
        <p:spPr>
          <a:xfrm>
            <a:off x="4563584" y="5178081"/>
            <a:ext cx="66402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F86770-2E82-29A4-0578-5C82C8A37AFD}"/>
              </a:ext>
            </a:extLst>
          </p:cNvPr>
          <p:cNvCxnSpPr>
            <a:cxnSpLocks/>
          </p:cNvCxnSpPr>
          <p:nvPr/>
        </p:nvCxnSpPr>
        <p:spPr>
          <a:xfrm flipV="1">
            <a:off x="4267463" y="2870387"/>
            <a:ext cx="287531" cy="57614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FED05A5-3258-0C49-D0B4-6207F71163E2}"/>
              </a:ext>
            </a:extLst>
          </p:cNvPr>
          <p:cNvCxnSpPr>
            <a:cxnSpLocks/>
          </p:cNvCxnSpPr>
          <p:nvPr/>
        </p:nvCxnSpPr>
        <p:spPr>
          <a:xfrm>
            <a:off x="3160317" y="1202022"/>
            <a:ext cx="542793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862C700-8FB8-652E-8E9A-FBDD9BAD1B9C}"/>
              </a:ext>
            </a:extLst>
          </p:cNvPr>
          <p:cNvSpPr txBox="1"/>
          <p:nvPr/>
        </p:nvSpPr>
        <p:spPr>
          <a:xfrm>
            <a:off x="7828708" y="127443"/>
            <a:ext cx="4363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4"/>
              </a:rPr>
              <a:t>https://github.com/Smithsonian/MitoPilot</a:t>
            </a:r>
            <a:r>
              <a:rPr lang="en-US" dirty="0"/>
              <a:t>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EB2D39F-0BE9-00F4-DF3F-49332A07785C}"/>
              </a:ext>
            </a:extLst>
          </p:cNvPr>
          <p:cNvCxnSpPr>
            <a:cxnSpLocks/>
          </p:cNvCxnSpPr>
          <p:nvPr/>
        </p:nvCxnSpPr>
        <p:spPr>
          <a:xfrm flipV="1">
            <a:off x="10114756" y="2759432"/>
            <a:ext cx="0" cy="31772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BE550BC-1CEB-22E4-7E89-CFF8A205F0A5}"/>
              </a:ext>
            </a:extLst>
          </p:cNvPr>
          <p:cNvCxnSpPr>
            <a:cxnSpLocks/>
          </p:cNvCxnSpPr>
          <p:nvPr/>
        </p:nvCxnSpPr>
        <p:spPr>
          <a:xfrm>
            <a:off x="7774725" y="5186707"/>
            <a:ext cx="66402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00061A-BD0D-3CBD-6432-189E3F73945E}"/>
              </a:ext>
            </a:extLst>
          </p:cNvPr>
          <p:cNvCxnSpPr>
            <a:cxnSpLocks/>
          </p:cNvCxnSpPr>
          <p:nvPr/>
        </p:nvCxnSpPr>
        <p:spPr>
          <a:xfrm flipV="1">
            <a:off x="2089484" y="2945040"/>
            <a:ext cx="0" cy="4839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9458A7B-F5B5-077A-3C3A-248D01167D6D}"/>
              </a:ext>
            </a:extLst>
          </p:cNvPr>
          <p:cNvCxnSpPr>
            <a:cxnSpLocks/>
          </p:cNvCxnSpPr>
          <p:nvPr/>
        </p:nvCxnSpPr>
        <p:spPr>
          <a:xfrm flipH="1" flipV="1">
            <a:off x="7665677" y="2759432"/>
            <a:ext cx="824159" cy="50778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D8E662B2-5DCC-3860-9072-60A9B717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1493" y="470219"/>
            <a:ext cx="5400675" cy="751720"/>
          </a:xfrm>
        </p:spPr>
        <p:txBody>
          <a:bodyPr/>
          <a:lstStyle/>
          <a:p>
            <a:pPr algn="ctr"/>
            <a:r>
              <a:rPr lang="en-US" dirty="0"/>
              <a:t>MitoPilot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1897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a dna strand&#10;&#10;AI-generated content may be incorrect.">
            <a:extLst>
              <a:ext uri="{FF2B5EF4-FFF2-40B4-BE49-F238E27FC236}">
                <a16:creationId xmlns:a16="http://schemas.microsoft.com/office/drawing/2014/main" id="{1D4E4951-09DB-7A3C-EEAB-7B3D584B1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11442" cy="1340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B7A62E-560B-3EBB-47C1-975AA9E6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009" y="1939121"/>
            <a:ext cx="10862962" cy="3742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730CB-2D6E-5228-1EDD-85AD7718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15" y="857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MitoPilot documentation website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444B9A-9DE0-85DA-F0F4-697F728F3545}"/>
              </a:ext>
            </a:extLst>
          </p:cNvPr>
          <p:cNvSpPr/>
          <p:nvPr/>
        </p:nvSpPr>
        <p:spPr>
          <a:xfrm>
            <a:off x="4186675" y="2577296"/>
            <a:ext cx="1021491" cy="2409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F2BEAF-8795-1150-0CEF-271290F8E8D6}"/>
              </a:ext>
            </a:extLst>
          </p:cNvPr>
          <p:cNvSpPr/>
          <p:nvPr/>
        </p:nvSpPr>
        <p:spPr>
          <a:xfrm>
            <a:off x="6596538" y="3166973"/>
            <a:ext cx="1412789" cy="2277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C3F2B7-1416-0B9D-A6F2-8ADD8E8ECD90}"/>
              </a:ext>
            </a:extLst>
          </p:cNvPr>
          <p:cNvCxnSpPr>
            <a:cxnSpLocks/>
          </p:cNvCxnSpPr>
          <p:nvPr/>
        </p:nvCxnSpPr>
        <p:spPr>
          <a:xfrm flipH="1">
            <a:off x="8137832" y="1939121"/>
            <a:ext cx="1128124" cy="12045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B80FAAC-E53B-DC93-3211-2CB8F86D1C96}"/>
              </a:ext>
            </a:extLst>
          </p:cNvPr>
          <p:cNvSpPr txBox="1"/>
          <p:nvPr/>
        </p:nvSpPr>
        <p:spPr>
          <a:xfrm>
            <a:off x="8957088" y="1139785"/>
            <a:ext cx="3197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Instructions for using MitoPilot on Hydra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23F9D3-EF8E-2B47-FAB5-43E0A06E7F73}"/>
              </a:ext>
            </a:extLst>
          </p:cNvPr>
          <p:cNvSpPr txBox="1"/>
          <p:nvPr/>
        </p:nvSpPr>
        <p:spPr>
          <a:xfrm>
            <a:off x="5999976" y="1159487"/>
            <a:ext cx="2991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Documentation for all R functions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3DCFF6-165D-7E34-36DB-2AAAE285568E}"/>
              </a:ext>
            </a:extLst>
          </p:cNvPr>
          <p:cNvSpPr txBox="1"/>
          <p:nvPr/>
        </p:nvSpPr>
        <p:spPr>
          <a:xfrm>
            <a:off x="3509698" y="1155563"/>
            <a:ext cx="2426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Test project tutorial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327690-48EB-7A6A-0517-1BE985F6DFAC}"/>
              </a:ext>
            </a:extLst>
          </p:cNvPr>
          <p:cNvCxnSpPr>
            <a:cxnSpLocks/>
            <a:stCxn id="3" idx="0"/>
          </p:cNvCxnSpPr>
          <p:nvPr/>
        </p:nvCxnSpPr>
        <p:spPr>
          <a:xfrm flipH="1">
            <a:off x="6392001" y="1939121"/>
            <a:ext cx="296489" cy="5810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7629C5-2798-BCBD-6A3D-BFAE03A0D0F4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4722719" y="1986560"/>
            <a:ext cx="0" cy="5335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380ECBD-E929-E053-CA49-1FDB1E565011}"/>
              </a:ext>
            </a:extLst>
          </p:cNvPr>
          <p:cNvSpPr/>
          <p:nvPr/>
        </p:nvSpPr>
        <p:spPr>
          <a:xfrm>
            <a:off x="5344370" y="2577296"/>
            <a:ext cx="1021491" cy="2409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9BB3E-EAE2-8E0C-AE39-D1AB98728F8A}"/>
              </a:ext>
            </a:extLst>
          </p:cNvPr>
          <p:cNvSpPr txBox="1"/>
          <p:nvPr/>
        </p:nvSpPr>
        <p:spPr>
          <a:xfrm>
            <a:off x="1439915" y="5681423"/>
            <a:ext cx="7916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4"/>
              </a:rPr>
              <a:t>https://smithsonian.github.io/MitoPilot/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427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6BBDB-E5D3-2BC4-EC3D-54286A082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>
            <a:extLst>
              <a:ext uri="{FF2B5EF4-FFF2-40B4-BE49-F238E27FC236}">
                <a16:creationId xmlns:a16="http://schemas.microsoft.com/office/drawing/2014/main" id="{514BB49C-6F17-C42B-5FD2-E05313D90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6" b="2718"/>
          <a:stretch>
            <a:fillRect/>
          </a:stretch>
        </p:blipFill>
        <p:spPr bwMode="auto">
          <a:xfrm>
            <a:off x="1073062" y="1037809"/>
            <a:ext cx="3716413" cy="354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CB144F-57A7-302C-CBCE-A7F7E66F3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793" y="2674164"/>
            <a:ext cx="3716412" cy="36692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C0000-A33F-FE2D-AB3E-DF39F9B2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413" y="33662"/>
            <a:ext cx="10515600" cy="1092961"/>
          </a:xfrm>
        </p:spPr>
        <p:txBody>
          <a:bodyPr/>
          <a:lstStyle/>
          <a:p>
            <a:r>
              <a:rPr lang="en-US" dirty="0"/>
              <a:t>MitoPilot usage at the NMNH so far…</a:t>
            </a: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A3BE7713-88C9-0806-09F1-BC6941020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964" y="1972548"/>
            <a:ext cx="2299687" cy="173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920FF-E832-47F6-268E-7B08AB87D51C}"/>
              </a:ext>
            </a:extLst>
          </p:cNvPr>
          <p:cNvSpPr txBox="1"/>
          <p:nvPr/>
        </p:nvSpPr>
        <p:spPr>
          <a:xfrm>
            <a:off x="1823964" y="4724962"/>
            <a:ext cx="22768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Starfish</a:t>
            </a:r>
          </a:p>
          <a:p>
            <a:pPr algn="ctr" rtl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sz="18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Gomophia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nardoa</a:t>
            </a:r>
            <a:r>
              <a:rPr lang="en-US" sz="1800" b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1033" name="Picture 9" descr="Strauzia - Wikipedia">
            <a:extLst>
              <a:ext uri="{FF2B5EF4-FFF2-40B4-BE49-F238E27FC236}">
                <a16:creationId xmlns:a16="http://schemas.microsoft.com/office/drawing/2014/main" id="{411A109D-56D4-63EF-1D67-F02B71E95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401" y="3594959"/>
            <a:ext cx="2118256" cy="182761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EF92D7-FFBF-F4E0-A887-8547AB640AEA}"/>
              </a:ext>
            </a:extLst>
          </p:cNvPr>
          <p:cNvSpPr txBox="1"/>
          <p:nvPr/>
        </p:nvSpPr>
        <p:spPr>
          <a:xfrm>
            <a:off x="5047272" y="1984883"/>
            <a:ext cx="2925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Tephritid</a:t>
            </a:r>
            <a:r>
              <a:rPr lang="en-US" dirty="0"/>
              <a:t> fruit flies</a:t>
            </a:r>
          </a:p>
          <a:p>
            <a:pPr algn="ctr"/>
            <a:r>
              <a:rPr lang="en-US" dirty="0"/>
              <a:t>(</a:t>
            </a:r>
            <a:r>
              <a:rPr lang="en-US" i="1" dirty="0" err="1"/>
              <a:t>Strauzia</a:t>
            </a:r>
            <a:r>
              <a:rPr lang="en-US" i="1" dirty="0"/>
              <a:t> </a:t>
            </a:r>
            <a:r>
              <a:rPr lang="en-US" i="1" dirty="0" err="1"/>
              <a:t>rugosum</a:t>
            </a:r>
            <a:r>
              <a:rPr lang="en-US" dirty="0"/>
              <a:t>)</a:t>
            </a:r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262C5-0721-C332-BDDE-1E6D6DADF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2301" y="1004266"/>
            <a:ext cx="3716412" cy="3669206"/>
          </a:xfrm>
          <a:prstGeom prst="rect">
            <a:avLst/>
          </a:prstGeom>
        </p:spPr>
      </p:pic>
      <p:pic>
        <p:nvPicPr>
          <p:cNvPr id="1026" name="Picture 2" descr="Feil: bilde mangler.">
            <a:extLst>
              <a:ext uri="{FF2B5EF4-FFF2-40B4-BE49-F238E27FC236}">
                <a16:creationId xmlns:a16="http://schemas.microsoft.com/office/drawing/2014/main" id="{6F9025AE-5201-D45F-08D4-28B90FC55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897" y="2097227"/>
            <a:ext cx="2673267" cy="150371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1B6B0-5DD0-9699-57D6-867219C35BB3}"/>
              </a:ext>
            </a:extLst>
          </p:cNvPr>
          <p:cNvSpPr txBox="1"/>
          <p:nvPr/>
        </p:nvSpPr>
        <p:spPr>
          <a:xfrm>
            <a:off x="8838923" y="4758505"/>
            <a:ext cx="2663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Octocorals</a:t>
            </a:r>
          </a:p>
          <a:p>
            <a:pPr algn="ctr">
              <a:buNone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Lateothela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grandiflora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None/>
            </a:pP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logo with a dna strand&#10;&#10;AI-generated content may be incorrect.">
            <a:extLst>
              <a:ext uri="{FF2B5EF4-FFF2-40B4-BE49-F238E27FC236}">
                <a16:creationId xmlns:a16="http://schemas.microsoft.com/office/drawing/2014/main" id="{516242B7-2014-9B7E-AE7F-98DFBDF079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311442" cy="13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59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23286-466A-999A-01F6-98A8E80A1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2486-4B8D-6AC8-64B4-3F928B214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229" y="418678"/>
            <a:ext cx="10515600" cy="1325563"/>
          </a:xfrm>
        </p:spPr>
        <p:txBody>
          <a:bodyPr/>
          <a:lstStyle/>
          <a:p>
            <a:r>
              <a:rPr lang="en-US" dirty="0"/>
              <a:t>Challenges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FD68D-A490-6A8A-5C51-5F3545290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229" y="1744241"/>
            <a:ext cx="10515600" cy="4351338"/>
          </a:xfrm>
        </p:spPr>
        <p:txBody>
          <a:bodyPr/>
          <a:lstStyle/>
          <a:p>
            <a:r>
              <a:rPr lang="en-US" dirty="0"/>
              <a:t>Some taxa lack reference mitochondrial genomes, which makes assembly difficult</a:t>
            </a:r>
          </a:p>
          <a:p>
            <a:r>
              <a:rPr lang="en-US" dirty="0"/>
              <a:t>Taxa with unusual mitogenome features</a:t>
            </a:r>
          </a:p>
          <a:p>
            <a:pPr lvl="1"/>
            <a:r>
              <a:rPr lang="en-US" dirty="0"/>
              <a:t>Fragmented</a:t>
            </a:r>
          </a:p>
          <a:p>
            <a:pPr lvl="1"/>
            <a:r>
              <a:rPr lang="en-US" dirty="0"/>
              <a:t>Mitochondrial telomeres</a:t>
            </a:r>
          </a:p>
          <a:p>
            <a:pPr lvl="1"/>
            <a:r>
              <a:rPr lang="en-US" dirty="0"/>
              <a:t>Gene duplication</a:t>
            </a:r>
          </a:p>
          <a:p>
            <a:pPr lvl="1"/>
            <a:r>
              <a:rPr lang="en-US" dirty="0"/>
              <a:t>Pseudogenes</a:t>
            </a:r>
          </a:p>
          <a:p>
            <a:pPr lvl="1"/>
            <a:r>
              <a:rPr lang="en-US" dirty="0"/>
              <a:t>Bi-parental inheritance</a:t>
            </a:r>
          </a:p>
          <a:p>
            <a:r>
              <a:rPr lang="en-US" dirty="0"/>
              <a:t>NCBI GenBank has an opaque, taxon-specific review processes</a:t>
            </a:r>
          </a:p>
        </p:txBody>
      </p:sp>
      <p:pic>
        <p:nvPicPr>
          <p:cNvPr id="4" name="Picture 3" descr="A logo with a dna strand&#10;&#10;AI-generated content may be incorrect.">
            <a:extLst>
              <a:ext uri="{FF2B5EF4-FFF2-40B4-BE49-F238E27FC236}">
                <a16:creationId xmlns:a16="http://schemas.microsoft.com/office/drawing/2014/main" id="{5B2FD47C-B378-3F0A-665D-4BAFDBEC2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11442" cy="13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96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4833</TotalTime>
  <Words>300</Words>
  <Application>Microsoft Macintosh PowerPoint</Application>
  <PresentationFormat>Widescreen</PresentationFormat>
  <Paragraphs>79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-apple-system</vt:lpstr>
      <vt:lpstr>Aptos</vt:lpstr>
      <vt:lpstr>Aptos Display</vt:lpstr>
      <vt:lpstr>Arial</vt:lpstr>
      <vt:lpstr>Office Theme</vt:lpstr>
      <vt:lpstr>MitoPilot Overview</vt:lpstr>
      <vt:lpstr>What is MitoPilot?</vt:lpstr>
      <vt:lpstr>MitoPilot pipeline overview</vt:lpstr>
      <vt:lpstr>MitoPilot architecture</vt:lpstr>
      <vt:lpstr>MitoPilot documentation website</vt:lpstr>
      <vt:lpstr>MitoPilot usage at the NMNH so far…</vt:lpstr>
      <vt:lpstr>Challenges ahead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MacGuigan, Daniel</dc:creator>
  <cp:lastModifiedBy>MacGuigan, Daniel</cp:lastModifiedBy>
  <cp:revision>76</cp:revision>
  <dcterms:created xsi:type="dcterms:W3CDTF">2025-04-18T13:00:25Z</dcterms:created>
  <dcterms:modified xsi:type="dcterms:W3CDTF">2025-09-16T17:01:40Z</dcterms:modified>
</cp:coreProperties>
</file>